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1" d="100"/>
          <a:sy n="141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4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28975" y="1095163"/>
            <a:ext cx="8070980" cy="2936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Прогнозирование землетрясений с помощью экспертных систем</a:t>
            </a:r>
            <a:r>
              <a:rPr lang="en-US" sz="1200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Проектирование и реализация СППР  для прогнозов землетрясений в Байкальской рифтовой зоне.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628975" y="4328701"/>
            <a:ext cx="4758612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1200" i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Работу выполнил: Малиновцев И.А., ИИТм-23-1</a:t>
            </a:r>
            <a:endParaRPr lang="en-US" sz="1200" dirty="0"/>
          </a:p>
          <a:p>
            <a:pPr marL="0" indent="0" algn="l">
              <a:buNone/>
            </a:pPr>
            <a:r>
              <a:rPr lang="en-US" sz="1200" i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Руководитель: Массель Л.В., д.т.н., профессор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19475" y="1432950"/>
            <a:ext cx="8108302" cy="2852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Выводы и перспективы развития модуля СППР RECASP
</a:t>
            </a:r>
            <a:r>
              <a:rPr lang="en-US" sz="3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5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Разработанный модуль СППР успешно интегрирован и протестирован, обеспечивает рост выявляемости до 18,5 % и готов к расширению с применением GPU, адаптивной сетки и новых ИИ-алгоритмов для повышения сейсмобезопасности региона.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" y="0"/>
            <a:ext cx="466105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492100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4904292" y="453456"/>
            <a:ext cx="4002833" cy="3890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Актуальность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Байкальский регион характеризуется высокой сейсмодеятельностью с тысячами землетрясений ежегодно. Достоверный краткосрочный прогноз остаётся нерешённой задачей, что повышает роль ИИ и СППР для оперативного реагирования и минимизации ущерба.</a:t>
            </a:r>
            <a:endParaRPr lang="en-US" sz="2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02100" y="525097"/>
            <a:ext cx="8537510" cy="7574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Цель работы и постановка задач</a:t>
            </a:r>
            <a:endParaRPr lang="en-US" sz="2500" dirty="0"/>
          </a:p>
        </p:txBody>
      </p:sp>
      <p:sp>
        <p:nvSpPr>
          <p:cNvPr id="4" name="Text 1"/>
          <p:cNvSpPr txBox="1"/>
          <p:nvPr/>
        </p:nvSpPr>
        <p:spPr>
          <a:xfrm>
            <a:off x="692075" y="3453206"/>
            <a:ext cx="3461657" cy="112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Разработка функциональных и нефункциональных требований, обеспечивающих стабильность и адаптивность прогноза.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692075" y="1730881"/>
            <a:ext cx="3442996" cy="112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Изучение современных СППР и ИИ-методов прогнозирования природных катастроф для выявления эффективных подходов и ограничений.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5091175" y="1743032"/>
            <a:ext cx="3377682" cy="1094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Проектирование архитектуры модуля СППР в составе RECASP с учётом интеграции алгоритмов и взаимодействия подсистем.
</a:t>
            </a:r>
            <a:endParaRPr lang="en-US" sz="1200" dirty="0"/>
          </a:p>
        </p:txBody>
      </p:sp>
      <p:sp>
        <p:nvSpPr>
          <p:cNvPr id="7" name="Text 4"/>
          <p:cNvSpPr txBox="1"/>
          <p:nvPr/>
        </p:nvSpPr>
        <p:spPr>
          <a:xfrm>
            <a:off x="5083250" y="3443854"/>
            <a:ext cx="3405673" cy="110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Выбор, адаптация и интеграция алгоритмов KDE, ETAS и экспертных правил, а также построение системы валидации качества моделей.</a:t>
            </a:r>
            <a:endParaRPr lang="en-US" sz="1200" dirty="0"/>
          </a:p>
        </p:txBody>
      </p:sp>
      <p:sp>
        <p:nvSpPr>
          <p:cNvPr id="8" name="Text 5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8470525" y="0"/>
            <a:ext cx="3721500" cy="4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three-bullet-points</a:t>
            </a:r>
            <a:endParaRPr lang="en-US" sz="1400" dirty="0"/>
          </a:p>
        </p:txBody>
      </p:sp>
      <p:sp>
        <p:nvSpPr>
          <p:cNvPr id="4" name="Text 1"/>
          <p:cNvSpPr txBox="1"/>
          <p:nvPr/>
        </p:nvSpPr>
        <p:spPr>
          <a:xfrm>
            <a:off x="3098781" y="105681"/>
            <a:ext cx="2939143" cy="59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Text 2"/>
          <p:cNvSpPr txBox="1"/>
          <p:nvPr/>
        </p:nvSpPr>
        <p:spPr>
          <a:xfrm>
            <a:off x="461177" y="1047236"/>
            <a:ext cx="8229600" cy="68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Объект, предмет исследования и научная новизна</a:t>
            </a:r>
            <a:endParaRPr lang="en-US" sz="2500" dirty="0"/>
          </a:p>
        </p:txBody>
      </p:sp>
      <p:sp>
        <p:nvSpPr>
          <p:cNvPr id="6" name="Text 3"/>
          <p:cNvSpPr txBox="1"/>
          <p:nvPr/>
        </p:nvSpPr>
        <p:spPr>
          <a:xfrm>
            <a:off x="160053" y="2348375"/>
            <a:ext cx="2659224" cy="159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Объект — процессы прогнозирования сейсмических рисков в геологически активных регионах с фокусом на Байкальскую рифтовую зону.</a:t>
            </a:r>
            <a:endParaRPr lang="en-US" sz="1200" dirty="0"/>
          </a:p>
        </p:txBody>
      </p:sp>
      <p:sp>
        <p:nvSpPr>
          <p:cNvPr id="7" name="Text 4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200" dirty="0"/>
          </a:p>
        </p:txBody>
      </p:sp>
      <p:sp>
        <p:nvSpPr>
          <p:cNvPr id="8" name="Text 5"/>
          <p:cNvSpPr txBox="1"/>
          <p:nvPr/>
        </p:nvSpPr>
        <p:spPr>
          <a:xfrm>
            <a:off x="3139950" y="2348375"/>
            <a:ext cx="2677886" cy="158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Предмет — ансамблевые модели KDE и ETAS в сочетании с экспертной системой Experta для комплексного прогноза и принятия решений.</a:t>
            </a:r>
            <a:endParaRPr lang="en-US" sz="1200" dirty="0"/>
          </a:p>
        </p:txBody>
      </p:sp>
      <p:sp>
        <p:nvSpPr>
          <p:cNvPr id="9" name="Text 6"/>
          <p:cNvSpPr txBox="1"/>
          <p:nvPr/>
        </p:nvSpPr>
        <p:spPr>
          <a:xfrm>
            <a:off x="6166500" y="2348366"/>
            <a:ext cx="2808514" cy="1580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Научная новизна включает двухуровневую схему прогноза с near-real-time визуализацией, REST-API и плагин-архитектурой для расширяемости.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450" y="247243"/>
            <a:ext cx="4746600" cy="464462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04375" y="760844"/>
            <a:ext cx="4357396" cy="3778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решения: технологии, компоненты, интеграция
</a:t>
            </a:r>
            <a:r>
              <a:rPr lang="en-US" sz="20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Технологический стек и серверная логика
</a:t>
            </a:r>
            <a:r>
              <a:rPr lang="en-US" sz="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хранятся в PostgreSQL 15 с расширением PostGIS 3, обеспечивающим геопространственные запросы. Бизнес-логика реализована в виде микросервисов на ASP.NET 8 с REST-API и шиной событий.
</a:t>
            </a:r>
            <a:r>
              <a:rPr lang="en-US" sz="18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Клиентская часть и расширяемость
</a:t>
            </a:r>
            <a:r>
              <a:rPr lang="en-US" sz="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Клиентское приложение построено на WinForms и использует GMap.NET для интерактивной визуализации сейсмичности. Расширяемость обеспечивается Plug-in API для интеграции новых алгоритмов без изменения базового кода.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57" y="0"/>
            <a:ext cx="4827054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748375" y="3379025"/>
            <a:ext cx="3547800" cy="116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Краткосрочная корректировка реализована через ETAS-модель, которая повышает локальную вероятность афтершоков после недавних толчков. Экспертные системы фильтруют аномалии и формируют рекомендации, а модуль оценки потерь вычисляет риск с учётом уязвимости и экспозиции.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748375" y="1867850"/>
            <a:ext cx="3547800" cy="116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Долгосрочный прогноз базируется на KDE: карта вероятностей строится с учётом исторических эпицентров, обеспечивая выявление зон повышенного риска на основе статистики прошлых событий.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765324" y="510150"/>
            <a:ext cx="3700200" cy="630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56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алгоритмы: прогнозные модели и правила принятия решений</a:t>
            </a:r>
            <a:endParaRPr lang="en-US" sz="165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700" y="1526569"/>
            <a:ext cx="4665306" cy="2449286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4030106" y="4570127"/>
            <a:ext cx="4898571" cy="19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Объединённые каталоги ЕГС РАН, EMSC и GEOFON; методология CSEP</a:t>
            </a:r>
            <a:endParaRPr lang="en-US" sz="1000" dirty="0"/>
          </a:p>
        </p:txBody>
      </p:sp>
      <p:sp>
        <p:nvSpPr>
          <p:cNvPr id="6" name="Text 2"/>
          <p:cNvSpPr txBox="1"/>
          <p:nvPr/>
        </p:nvSpPr>
        <p:spPr>
          <a:xfrm>
            <a:off x="145956" y="1134480"/>
            <a:ext cx="3900196" cy="32450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Источники данных охватывают 1960–2024 гг., разделение выборок строго по методике CSEP. Метрики оценки включают POD, FAR, LL-gain и Brier Score для объективной ретроспективной валидации.</a:t>
            </a:r>
            <a:r>
              <a:rPr lang="en-US" sz="15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Обширная база данных и стандартизованная методика обеспечивают высокую надёжность оценки прогностического качества моделей.</a:t>
            </a:r>
            <a:endParaRPr lang="en-US" sz="1400" dirty="0"/>
          </a:p>
        </p:txBody>
      </p:sp>
      <p:sp>
        <p:nvSpPr>
          <p:cNvPr id="7" name="Text 3"/>
          <p:cNvSpPr txBox="1"/>
          <p:nvPr/>
        </p:nvSpPr>
        <p:spPr>
          <a:xfrm>
            <a:off x="136617" y="367475"/>
            <a:ext cx="68466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42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Данные, разбиение на выборки и методика валидации модели</a:t>
            </a:r>
            <a:endParaRPr lang="en-US" sz="22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175" y="917960"/>
            <a:ext cx="4665306" cy="3159446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5103126" y="4196054"/>
            <a:ext cx="3902100" cy="15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606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Ретроспективный анализ 1995–2019 гг. с использованием CSEP-метрик и исторических данных Байкальской зоны.</a:t>
            </a:r>
            <a:endParaRPr lang="en-US" sz="606" dirty="0"/>
          </a:p>
        </p:txBody>
      </p:sp>
      <p:sp>
        <p:nvSpPr>
          <p:cNvPr id="6" name="Text 2"/>
          <p:cNvSpPr txBox="1"/>
          <p:nvPr/>
        </p:nvSpPr>
        <p:spPr>
          <a:xfrm>
            <a:off x="104375" y="962475"/>
            <a:ext cx="3902100" cy="308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Экспериментальные результаты: повышение качества прогноза
</a:t>
            </a:r>
            <a:r>
              <a:rPr lang="en-US" sz="24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Параллельно с ростом POD увеличивается доля ложных тревог, что требует настройки параметров модели для баланса чувствительности и точности.
Увеличение радиуса влияния ETAS до 100 км повысило точность прогноза на 18,5 %, но увеличило число ложных срабатываний до 80 %.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7" y="199975"/>
            <a:ext cx="4555902" cy="45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117525" y="761450"/>
            <a:ext cx="3851100" cy="338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Практический эффект: интеграция в контуры МЧС и научных служб
</a:t>
            </a:r>
            <a:r>
              <a:rPr lang="en-US" sz="2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Модуль интегрирован в рабочие процессы МЧС и Института земной коры РАН, обеспечивая near-real-time визуализацию рисков и автоматическую рассылку оповещений по REST-API и стандарту CAP 1.2.
</a:t>
            </a:r>
            <a:r>
              <a:rPr lang="en-US" sz="13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Внедрение позволило сократить время реакции на сигналы с часов до секунд, уменьшить трудоёмкость экспертных процедур, что повышает скорость и эффективность принятых меры по защите населения и инфраструктуры.</a:t>
            </a:r>
            <a:endParaRPr lang="en-US" sz="2500" dirty="0"/>
          </a:p>
        </p:txBody>
      </p:sp>
      <p:sp>
        <p:nvSpPr>
          <p:cNvPr id="6" name="Text 1"/>
          <p:cNvSpPr txBox="1"/>
          <p:nvPr/>
        </p:nvSpPr>
        <p:spPr>
          <a:xfrm>
            <a:off x="8495196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622</Words>
  <Application>Microsoft Office PowerPoint</Application>
  <PresentationFormat>Экран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Иван Малиновцев</cp:lastModifiedBy>
  <cp:revision>1</cp:revision>
  <dcterms:created xsi:type="dcterms:W3CDTF">2025-06-12T08:19:47Z</dcterms:created>
  <dcterms:modified xsi:type="dcterms:W3CDTF">2025-06-12T08:21:27Z</dcterms:modified>
</cp:coreProperties>
</file>